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5" r:id="rId2"/>
    <p:sldId id="464" r:id="rId3"/>
    <p:sldId id="481" r:id="rId4"/>
    <p:sldId id="466" r:id="rId5"/>
    <p:sldId id="484" r:id="rId6"/>
    <p:sldId id="485" r:id="rId7"/>
    <p:sldId id="486" r:id="rId8"/>
    <p:sldId id="487" r:id="rId9"/>
    <p:sldId id="483" r:id="rId10"/>
    <p:sldId id="488" r:id="rId11"/>
    <p:sldId id="489" r:id="rId12"/>
    <p:sldId id="482" r:id="rId13"/>
    <p:sldId id="480" r:id="rId14"/>
    <p:sldId id="442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66"/>
    <a:srgbClr val="000099"/>
    <a:srgbClr val="333399"/>
    <a:srgbClr val="5B7087"/>
    <a:srgbClr val="003399"/>
    <a:srgbClr val="FFFF00"/>
    <a:srgbClr val="FFFF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2899" autoAdjust="0"/>
  </p:normalViewPr>
  <p:slideViewPr>
    <p:cSldViewPr snapToGrid="0">
      <p:cViewPr varScale="1">
        <p:scale>
          <a:sx n="67" d="100"/>
          <a:sy n="67" d="100"/>
        </p:scale>
        <p:origin x="-1134" y="-90"/>
      </p:cViewPr>
      <p:guideLst>
        <p:guide orient="horz" pos="3014"/>
        <p:guide pos="2880"/>
      </p:guideLst>
    </p:cSldViewPr>
  </p:slideViewPr>
  <p:outlineViewPr>
    <p:cViewPr>
      <p:scale>
        <a:sx n="33" d="100"/>
        <a:sy n="33" d="100"/>
      </p:scale>
      <p:origin x="0" y="268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EEE1DF3-FD41-4984-8CFE-EE10611BFA2D}" type="datetimeFigureOut">
              <a:rPr lang="en-US" smtClean="0"/>
              <a:pPr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D22E5D54-C95A-4121-9766-5B767DAC92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12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5B17DD0A-1567-4253-B5C0-7B0C6AAC56DC}" type="datetimeFigureOut">
              <a:rPr lang="en-US" smtClean="0"/>
              <a:pPr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1A84B056-61D2-456B-BE8A-7C194EC2FE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693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9209-DE0D-43E7-99E0-71DACAFEC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67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579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012A-C2BB-45B7-A2C2-3ED0CB6841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03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D0D7-F1AC-49FB-865B-E0715BAA74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55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3972-9B58-4E36-9935-4193775C6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9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A4E2A-CE95-41F2-842F-4EB1FF790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97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03BF-B467-43FB-8C66-97273D6DE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9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E2BB-31F0-4B65-8128-A22802843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91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C70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7056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D9209-DE0D-43E7-99E0-71DACAFECA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C70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7056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D9209-DE0D-43E7-99E0-71DACAFECA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C70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7056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D9209-DE0D-43E7-99E0-71DACAFECA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C70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7056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D9209-DE0D-43E7-99E0-71DACAFECA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6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C70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7056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FD9209-DE0D-43E7-99E0-71DACAFECA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63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9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" y="-8467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>
            <a:lvl1pPr algn="r">
              <a:defRPr sz="300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9209-DE0D-43E7-99E0-71DACAFEC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25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C141-9113-4D99-B9E0-F3A075C9E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3CE7-2CD8-45B6-AC97-A3A7F363F0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68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63B2-DDA7-4007-A861-562E2FB12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27D0-9BA4-45FB-A3F6-FCA0A97C4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6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D2BA-3D62-4C46-90BC-EE7C2C51B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89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Background_HCRS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9E724-BE46-42C0-A75A-1B327F77A9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46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5" r:id="rId3"/>
    <p:sldLayoutId id="214748367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2478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mailto:sales@imgeurope.co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352800"/>
            <a:ext cx="723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 to IMG Europe,</a:t>
            </a:r>
          </a:p>
          <a:p>
            <a:r>
              <a:rPr lang="en-US" sz="2400" b="1" kern="0" dirty="0" err="1" smtClean="0">
                <a:solidFill>
                  <a:srgbClr val="424783"/>
                </a:solidFill>
                <a:ea typeface="+mj-ea"/>
                <a:cs typeface="+mj-cs"/>
              </a:rPr>
              <a:t>GlobeHopper</a:t>
            </a:r>
            <a:r>
              <a:rPr lang="en-US" sz="2400" b="1" kern="0" dirty="0" smtClean="0">
                <a:solidFill>
                  <a:srgbClr val="424783"/>
                </a:solidFill>
                <a:ea typeface="+mj-ea"/>
                <a:cs typeface="+mj-cs"/>
              </a:rPr>
              <a:t> &amp; </a:t>
            </a:r>
            <a:r>
              <a:rPr lang="en-US" sz="2400" b="1" kern="0" dirty="0" err="1" smtClean="0">
                <a:solidFill>
                  <a:srgbClr val="424783"/>
                </a:solidFill>
                <a:ea typeface="+mj-ea"/>
                <a:cs typeface="+mj-cs"/>
              </a:rPr>
              <a:t>GlobalFusion</a:t>
            </a:r>
            <a:r>
              <a:rPr lang="en-US" sz="2400" b="1" kern="0" dirty="0" smtClean="0">
                <a:solidFill>
                  <a:srgbClr val="424783"/>
                </a:solidFill>
                <a:ea typeface="+mj-ea"/>
                <a:cs typeface="+mj-cs"/>
              </a:rPr>
              <a:t> Plans</a:t>
            </a:r>
            <a:endParaRPr lang="en-US" sz="2400" b="1" kern="0" dirty="0">
              <a:solidFill>
                <a:srgbClr val="424783"/>
              </a:solidFill>
              <a:ea typeface="+mj-ea"/>
              <a:cs typeface="+mj-cs"/>
            </a:endParaRPr>
          </a:p>
          <a:p>
            <a:endParaRPr lang="en-US" dirty="0" smtClean="0"/>
          </a:p>
          <a:p>
            <a:endParaRPr lang="en-US" sz="1600" dirty="0"/>
          </a:p>
          <a:p>
            <a:r>
              <a:rPr lang="en-US" sz="1600" dirty="0" smtClean="0"/>
              <a:t>March 2015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353" y="6071223"/>
            <a:ext cx="1130929" cy="5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2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89" y="215456"/>
            <a:ext cx="8229600" cy="715962"/>
          </a:xfrm>
        </p:spPr>
        <p:txBody>
          <a:bodyPr/>
          <a:lstStyle/>
          <a:p>
            <a:r>
              <a:rPr lang="en-US" dirty="0" err="1" smtClean="0"/>
              <a:t>GlobeHopper</a:t>
            </a:r>
            <a:r>
              <a:rPr lang="en-US" dirty="0" smtClean="0"/>
              <a:t> Key Selling 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0367" y="6360175"/>
            <a:ext cx="651851" cy="3169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495598"/>
            <a:ext cx="699135" cy="14573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04385" y="957220"/>
            <a:ext cx="7337833" cy="590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err="1" smtClean="0"/>
              <a:t>GlobeHopper</a:t>
            </a:r>
            <a:r>
              <a:rPr lang="en-US" sz="1600" kern="0" dirty="0" smtClean="0"/>
              <a:t> Single Trip, Platinum Single Trip and Annual Multi Trip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Instant online quotes, no medical underwriting, online or postal fulfilment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Available worldwide to local nationals, foreign nationals and expats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Available USD, GBP &amp; Euros. Medical Sums Insured $50,000 to $8 Million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Excesses from Nil to $25,000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Choice of 3 areas of geographical coverage (outside home country)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No Upper Age Limit (Sums Insured Reduced 70-79, and 80+)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Coverage can be purchased even if already travelled </a:t>
            </a:r>
            <a:r>
              <a:rPr lang="en-US" sz="1200" kern="0" dirty="0" smtClean="0"/>
              <a:t>(after departure/arrival)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Single-Trip Duration extendable up to 2 years, 3 Years (Platinum)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Mid-Trip return home cover available 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(Non-US) expats returning home can add end of trip home country cover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Many Non-Medical and International Assistance Benefits:</a:t>
            </a:r>
            <a:br>
              <a:rPr lang="en-US" sz="1600" kern="0" dirty="0" smtClean="0"/>
            </a:br>
            <a:r>
              <a:rPr lang="en-US" sz="800" kern="0" dirty="0" smtClean="0"/>
              <a:t/>
            </a:r>
            <a:br>
              <a:rPr lang="en-US" sz="800" kern="0" dirty="0" smtClean="0"/>
            </a:br>
            <a:r>
              <a:rPr lang="en-US" sz="1400" kern="0" dirty="0" smtClean="0"/>
              <a:t>- Emergency Medical Evacuation (min $500K)	- Emergency Reunion</a:t>
            </a:r>
            <a:br>
              <a:rPr lang="en-US" sz="1400" kern="0" dirty="0" smtClean="0"/>
            </a:br>
            <a:r>
              <a:rPr lang="en-US" sz="1400" kern="0" dirty="0" smtClean="0"/>
              <a:t>- Cremation/Burial/Repatriation of Remains	- Return of Minor Children</a:t>
            </a:r>
            <a:br>
              <a:rPr lang="en-US" sz="1400" kern="0" dirty="0" smtClean="0"/>
            </a:br>
            <a:r>
              <a:rPr lang="en-US" sz="1400" kern="0" dirty="0" smtClean="0"/>
              <a:t>- Identify Theft Assistance			- Security &amp; Political </a:t>
            </a:r>
            <a:r>
              <a:rPr lang="en-US" sz="1400" kern="0" dirty="0" err="1" smtClean="0"/>
              <a:t>Evac</a:t>
            </a:r>
            <a:r>
              <a:rPr lang="en-US" sz="1400" kern="0" dirty="0" smtClean="0"/>
              <a:t>.</a:t>
            </a:r>
            <a:br>
              <a:rPr lang="en-US" sz="1400" kern="0" dirty="0" smtClean="0"/>
            </a:br>
            <a:r>
              <a:rPr lang="en-US" sz="1400" kern="0" dirty="0" smtClean="0"/>
              <a:t>- Natural Disaster </a:t>
            </a:r>
            <a:r>
              <a:rPr lang="en-US" sz="1400" kern="0" dirty="0" err="1" smtClean="0"/>
              <a:t>Evac</a:t>
            </a:r>
            <a:r>
              <a:rPr lang="en-US" sz="1400" kern="0" dirty="0" smtClean="0"/>
              <a:t>. &amp; Accommodation	- Lost Checked In Baggage</a:t>
            </a:r>
            <a:br>
              <a:rPr lang="en-US" sz="1400" kern="0" dirty="0" smtClean="0"/>
            </a:br>
            <a:r>
              <a:rPr lang="en-US" sz="1400" kern="0" dirty="0" smtClean="0"/>
              <a:t>- Trip Interruption				- Common Carrier Accident</a:t>
            </a:r>
            <a:br>
              <a:rPr lang="en-US" sz="1400" kern="0" dirty="0" smtClean="0"/>
            </a:br>
            <a:r>
              <a:rPr lang="en-US" sz="1400" kern="0" dirty="0" smtClean="0"/>
              <a:t>- Accidental Death  &amp; Dismemberment		- Citizenship Return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7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89" y="215456"/>
            <a:ext cx="8229600" cy="715962"/>
          </a:xfrm>
        </p:spPr>
        <p:txBody>
          <a:bodyPr/>
          <a:lstStyle/>
          <a:p>
            <a:r>
              <a:rPr lang="en-US" dirty="0" err="1" smtClean="0"/>
              <a:t>GlobeHopper</a:t>
            </a:r>
            <a:r>
              <a:rPr lang="en-US" dirty="0" smtClean="0"/>
              <a:t> Key Selling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0367" y="6360175"/>
            <a:ext cx="651851" cy="3169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495598"/>
            <a:ext cx="699135" cy="14573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04385" y="957220"/>
            <a:ext cx="7337833" cy="590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b="1" kern="0" dirty="0" smtClean="0"/>
              <a:t>Annual Multi Trip Plan</a:t>
            </a:r>
            <a:r>
              <a:rPr lang="en-US" sz="1600" kern="0" dirty="0" smtClean="0"/>
              <a:t> </a:t>
            </a:r>
            <a:br>
              <a:rPr lang="en-US" sz="1600" kern="0" dirty="0" smtClean="0"/>
            </a:br>
            <a:r>
              <a:rPr lang="en-US" sz="1600" kern="0" dirty="0" smtClean="0"/>
              <a:t>- Ideal for business people and frequent </a:t>
            </a:r>
            <a:r>
              <a:rPr lang="en-US" sz="1600" kern="0" dirty="0" err="1" smtClean="0"/>
              <a:t>travellers</a:t>
            </a: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>- offers unlimited trips in a year and </a:t>
            </a:r>
            <a:br>
              <a:rPr lang="en-US" sz="1600" kern="0" dirty="0" smtClean="0"/>
            </a:br>
            <a:r>
              <a:rPr lang="en-US" sz="1600" kern="0" dirty="0" smtClean="0"/>
              <a:t>- a choice of 30 or 45 days per trip</a:t>
            </a:r>
            <a:br>
              <a:rPr lang="en-US" sz="1600" kern="0" dirty="0" smtClean="0"/>
            </a:br>
            <a:r>
              <a:rPr lang="en-US" sz="1600" kern="0" dirty="0" smtClean="0"/>
              <a:t>- Individuals on a family or couples plan can travel independently</a:t>
            </a:r>
            <a:br>
              <a:rPr lang="en-US" sz="1600" kern="0" dirty="0" smtClean="0"/>
            </a:br>
            <a:endParaRPr lang="en-US" sz="1600" kern="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b="1" kern="0" dirty="0" smtClean="0"/>
              <a:t>Platinum Plan</a:t>
            </a:r>
            <a:r>
              <a:rPr lang="en-US" sz="1600" kern="0" dirty="0" smtClean="0"/>
              <a:t> offers higher limits &amp; many sums insured above Single-Trip, </a:t>
            </a:r>
            <a:br>
              <a:rPr lang="en-US" sz="1600" kern="0" dirty="0" smtClean="0"/>
            </a:br>
            <a:r>
              <a:rPr lang="en-US" sz="1600" i="1" kern="0" dirty="0" smtClean="0"/>
              <a:t>plus:</a:t>
            </a:r>
            <a:br>
              <a:rPr lang="en-US" sz="1600" i="1" kern="0" dirty="0" smtClean="0"/>
            </a:br>
            <a:r>
              <a:rPr lang="en-US" sz="1600" kern="0" dirty="0" smtClean="0"/>
              <a:t>Hospital Income Benefit, </a:t>
            </a:r>
            <a:br>
              <a:rPr lang="en-US" sz="1600" kern="0" dirty="0" smtClean="0"/>
            </a:br>
            <a:r>
              <a:rPr lang="en-US" sz="1600" kern="0" dirty="0" smtClean="0"/>
              <a:t>Sudden &amp; Unexpected recurrence of Pre-Ex (U65 to Sub-Limits), </a:t>
            </a:r>
            <a:br>
              <a:rPr lang="en-US" sz="1600" kern="0" dirty="0" smtClean="0"/>
            </a:br>
            <a:r>
              <a:rPr lang="en-US" sz="1600" kern="0" dirty="0" smtClean="0"/>
              <a:t>Hotel Stored Baggage (in addition to checked-in), </a:t>
            </a:r>
            <a:br>
              <a:rPr lang="en-US" sz="1600" kern="0" dirty="0" smtClean="0"/>
            </a:br>
            <a:r>
              <a:rPr lang="en-US" sz="1600" kern="0" dirty="0" smtClean="0"/>
              <a:t>Remote Transportation, </a:t>
            </a:r>
            <a:br>
              <a:rPr lang="en-US" sz="1600" kern="0" dirty="0" smtClean="0"/>
            </a:br>
            <a:r>
              <a:rPr lang="en-US" sz="1600" kern="0" dirty="0" smtClean="0"/>
              <a:t>Criminal Assault Benefit, </a:t>
            </a:r>
            <a:br>
              <a:rPr lang="en-US" sz="1600" kern="0" dirty="0" smtClean="0"/>
            </a:br>
            <a:r>
              <a:rPr lang="en-US" sz="1600" kern="0" dirty="0" smtClean="0"/>
              <a:t>Global Concierge, </a:t>
            </a:r>
            <a:br>
              <a:rPr lang="en-US" sz="1600" kern="0" dirty="0" smtClean="0"/>
            </a:br>
            <a:r>
              <a:rPr lang="en-US" sz="1600" kern="0" dirty="0" smtClean="0"/>
              <a:t>Medical Information Service</a:t>
            </a:r>
            <a:br>
              <a:rPr lang="en-US" sz="1600" kern="0" dirty="0" smtClean="0"/>
            </a:br>
            <a:endParaRPr lang="en-US" sz="1600" kern="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Optional Add-On </a:t>
            </a:r>
            <a:br>
              <a:rPr lang="en-US" sz="1600" kern="0" dirty="0" smtClean="0"/>
            </a:br>
            <a:r>
              <a:rPr lang="en-US" sz="1600" kern="0" dirty="0" smtClean="0"/>
              <a:t>Adventure Sports, Enhanced Personal Accident, Evacuation Plus…</a:t>
            </a:r>
          </a:p>
          <a:p>
            <a:pPr marL="0" indent="0">
              <a:buClr>
                <a:srgbClr val="333399"/>
              </a:buClr>
              <a:buNone/>
            </a:pPr>
            <a:endParaRPr lang="en-US" sz="1600" kern="0" dirty="0" smtClean="0"/>
          </a:p>
          <a:p>
            <a:pPr marL="0" indent="0">
              <a:buClr>
                <a:srgbClr val="333399"/>
              </a:buClr>
              <a:buNone/>
            </a:pPr>
            <a:r>
              <a:rPr lang="en-US" sz="1600" b="1" kern="0" dirty="0" smtClean="0"/>
              <a:t>Note</a:t>
            </a:r>
            <a:r>
              <a:rPr lang="en-US" sz="1600" b="1" kern="0" dirty="0"/>
              <a:t>:</a:t>
            </a:r>
            <a:r>
              <a:rPr lang="en-US" sz="1600" kern="0" dirty="0"/>
              <a:t> </a:t>
            </a:r>
            <a:r>
              <a:rPr lang="en-US" sz="1600" kern="0" dirty="0" smtClean="0"/>
              <a:t>	Single </a:t>
            </a:r>
            <a:r>
              <a:rPr lang="en-US" sz="1600" kern="0" dirty="0"/>
              <a:t>Trip and Multi-Trip have no pre-ex cover. </a:t>
            </a: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>	Limited Coverage on Platinum Single-Trip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xmlns="" val="30548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err="1" smtClean="0"/>
              <a:t>GlobeHopper</a:t>
            </a:r>
            <a:r>
              <a:rPr lang="en-US" dirty="0" smtClean="0"/>
              <a:t> vs. Patriot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6512" y="6360175"/>
            <a:ext cx="651851" cy="3169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1843219"/>
            <a:ext cx="699135" cy="14573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04385" y="1750090"/>
            <a:ext cx="7468010" cy="443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Designed and administered by IMG Europe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Serviced to IMG Europe Published Customer Service Standards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Contracted and regulated in the UK under the Financial Conduct Authority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Three Areas of Cover	(Europe, WW </a:t>
            </a:r>
            <a:r>
              <a:rPr lang="en-US" sz="1600" kern="0" dirty="0" err="1" smtClean="0"/>
              <a:t>exc</a:t>
            </a:r>
            <a:r>
              <a:rPr lang="en-US" sz="1600" kern="0" dirty="0" smtClean="0"/>
              <a:t> USA/Canada, Worldwide)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Three Currencies 	(USD, GBP &amp; Euros)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Plain English style easy to understand Policy Wording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Simplified Plan range, brochures applicable to both Individuals &amp; Groups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Instant Online Application Only, with postal or e-fulfilment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Includes Country of Citizenship as destination within rates as long as not Home Country (place of primary long-term residence)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US Citizens located outside the USA, looking for Worldwide cover </a:t>
            </a:r>
            <a:r>
              <a:rPr lang="en-US" sz="1600" kern="0" dirty="0" err="1" smtClean="0"/>
              <a:t>inc</a:t>
            </a:r>
            <a:r>
              <a:rPr lang="en-US" sz="1600" kern="0" dirty="0" smtClean="0"/>
              <a:t> USA, limited to 60 days brief return to the USA with a 12 month period.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Only one month initial purchase period needed to be able to extend /renew.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kern="0" dirty="0" smtClean="0"/>
              <a:t>Includes: 	State Hospital Cash Benefit, </a:t>
            </a:r>
            <a:br>
              <a:rPr lang="en-US" sz="1600" kern="0" dirty="0" smtClean="0"/>
            </a:br>
            <a:r>
              <a:rPr lang="en-US" sz="1600" kern="0" dirty="0" smtClean="0"/>
              <a:t>		Reciprocal Health Agreement Reduced XS (</a:t>
            </a:r>
            <a:r>
              <a:rPr lang="en-US" sz="1600" kern="0" dirty="0" err="1" smtClean="0"/>
              <a:t>inc</a:t>
            </a:r>
            <a:r>
              <a:rPr lang="en-US" sz="1600" kern="0" dirty="0" smtClean="0"/>
              <a:t> E111/EHIC)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207" y="928864"/>
            <a:ext cx="8264302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What’s Different Compared to IMG US Patriot Travel Medical Insurance:</a:t>
            </a: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0207" y="1337615"/>
            <a:ext cx="8432342" cy="4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600" b="1" i="1" kern="0" dirty="0" smtClean="0"/>
              <a:t>“…It’s Patriot evolved, simplified and adapted for the global broker marketplace”</a:t>
            </a:r>
            <a:endParaRPr lang="en-US" sz="1600" b="1" i="1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236044" y="719141"/>
            <a:ext cx="325648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400" b="1" dirty="0" smtClean="0">
                <a:solidFill>
                  <a:srgbClr val="000066"/>
                </a:solidFill>
              </a:rPr>
              <a:t>?</a:t>
            </a:r>
            <a:endParaRPr lang="en-US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GlobalSelect &amp; GlobalSelect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8446" y="6360175"/>
            <a:ext cx="651851" cy="3169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67" y="1106212"/>
            <a:ext cx="1180572" cy="167911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25350" y="997521"/>
            <a:ext cx="6947043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err="1" smtClean="0">
                <a:solidFill>
                  <a:srgbClr val="000066"/>
                </a:solidFill>
              </a:rPr>
              <a:t>GlobalSelect</a:t>
            </a:r>
            <a:r>
              <a:rPr lang="en-US" sz="1800" b="1" dirty="0" smtClean="0">
                <a:solidFill>
                  <a:srgbClr val="000066"/>
                </a:solidFill>
              </a:rPr>
              <a:t> (Individual &amp; Family) : </a:t>
            </a:r>
            <a:r>
              <a:rPr lang="en-US" sz="1800" b="1" i="1" dirty="0" smtClean="0">
                <a:solidFill>
                  <a:srgbClr val="000066"/>
                </a:solidFill>
              </a:rPr>
              <a:t>Flagship High Value Plan</a:t>
            </a:r>
            <a:endParaRPr lang="en-US" sz="1800" i="1" dirty="0">
              <a:solidFill>
                <a:srgbClr val="000066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25350" y="1361499"/>
            <a:ext cx="6559022" cy="142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Flagship High Coverage Individual &amp; Family Plan Since 2005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Annual Plan Maximum Limits (rather than Lifetime)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4 Plans – </a:t>
            </a:r>
            <a:r>
              <a:rPr lang="en-US" sz="1600" dirty="0" err="1" smtClean="0"/>
              <a:t>Headstart</a:t>
            </a:r>
            <a:r>
              <a:rPr lang="en-US" sz="1600" dirty="0" smtClean="0"/>
              <a:t>, Basic, Standard and Executive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Wide choice of Excesses (Per Condition Per year)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Choice of FMU or Moratorium Underwriting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No &amp; Low Claims Renewal Discounts based on published rates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Optional add-on Maternity with two levels available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25351" y="3588104"/>
            <a:ext cx="6947043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err="1" smtClean="0">
                <a:solidFill>
                  <a:srgbClr val="000066"/>
                </a:solidFill>
              </a:rPr>
              <a:t>GlobalSelect</a:t>
            </a:r>
            <a:r>
              <a:rPr lang="en-US" sz="1800" b="1" dirty="0" smtClean="0">
                <a:solidFill>
                  <a:srgbClr val="000066"/>
                </a:solidFill>
              </a:rPr>
              <a:t> Group – </a:t>
            </a:r>
            <a:r>
              <a:rPr lang="en-US" sz="1200" b="1" i="1" dirty="0" smtClean="0">
                <a:solidFill>
                  <a:srgbClr val="000066"/>
                </a:solidFill>
              </a:rPr>
              <a:t>Same Coverage As Individual &amp; Family</a:t>
            </a:r>
            <a:endParaRPr lang="en-US" sz="1200" i="1" dirty="0">
              <a:solidFill>
                <a:srgbClr val="000066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25350" y="3910567"/>
            <a:ext cx="7052395" cy="142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Employee Groups of 2 or more </a:t>
            </a:r>
            <a:r>
              <a:rPr lang="en-US" sz="1000" dirty="0" smtClean="0"/>
              <a:t>(Can include Husband &amp; Wife if both employed by the company)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Mix and Match Levels of Cover in a Group of 10+ Employee Lives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New Business: FMU, Moratorium, MHD due April 2014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Renewal Transfer Options : FMU, Moratorium, CPME, MHD (10+)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Optional add-on Maternity (Two Levels)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Small Group Quotes (2-24 Lives) usually provided within 1 business day.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Experience/Claims rated quotes available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Employee Groups 50+: Bespoke Benefits Available</a:t>
            </a:r>
          </a:p>
        </p:txBody>
      </p:sp>
    </p:spTree>
    <p:extLst>
      <p:ext uri="{BB962C8B-B14F-4D97-AF65-F5344CB8AC3E}">
        <p14:creationId xmlns:p14="http://schemas.microsoft.com/office/powerpoint/2010/main" xmlns="" val="13009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fast and efficient support, questions &amp; quotes: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sales@imgeurope.co.uk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Call Andrew, Heidi &amp; James:</a:t>
            </a:r>
            <a:br>
              <a:rPr lang="en-US" dirty="0" smtClean="0"/>
            </a:br>
            <a:r>
              <a:rPr lang="en-US" dirty="0" smtClean="0"/>
              <a:t>IMG Europe - UK +44 1444 46 55 55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D9209-DE0D-43E7-99E0-71DACAFECA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853" y="6360175"/>
            <a:ext cx="651851" cy="3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9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Introduction to IMG &amp; IMG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321041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IMG, International Medical Group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endParaRPr lang="en-US" sz="800" b="1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Founded 1990, HQ in Indianapolis, USA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Specialist international and expatriate benefits provider from day 1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Broker Only - selling through our global agency base (not in competition to it)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Virtually any nationality, anywhere in the world – </a:t>
            </a:r>
            <a:r>
              <a:rPr lang="en-US" sz="1800" dirty="0" err="1" smtClean="0"/>
              <a:t>inc.</a:t>
            </a:r>
            <a:r>
              <a:rPr lang="en-US" sz="1800" dirty="0" smtClean="0"/>
              <a:t> locals not just expats!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Individual, Family and Corporate Group Clients – Short &amp; Long-Term Cover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250+ Staff, </a:t>
            </a:r>
            <a:r>
              <a:rPr lang="en-US" sz="1800" dirty="0" err="1" smtClean="0"/>
              <a:t>inc.</a:t>
            </a:r>
            <a:r>
              <a:rPr lang="en-US" sz="1800" dirty="0" smtClean="0"/>
              <a:t> in-house assistance, case management, US and UK claims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Freedom to choose any hospital, clinic or doctor within area of cover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In-house network and provider management / direct billing team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25,000 Brokers in 150+ Countries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Manage ~$150M Gross Written Premium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/>
              <a:t>Exclusive Fully Delegated </a:t>
            </a:r>
            <a:r>
              <a:rPr lang="en-US" sz="1800" dirty="0" smtClean="0"/>
              <a:t>Managing General Underwriter on behalf of ‘A’ Rated Sirius International Insurance Corp. (20 years)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Advanced Online Systems include </a:t>
            </a:r>
            <a:r>
              <a:rPr lang="en-US" sz="1800" dirty="0" err="1" smtClean="0"/>
              <a:t>MyIMG</a:t>
            </a:r>
            <a:r>
              <a:rPr lang="en-US" sz="1800" dirty="0" smtClean="0"/>
              <a:t> Customer Portal, Co-Branded Broker Sales Links and Back Office Broker System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                    </a:t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i="1" dirty="0" smtClean="0"/>
              <a:t>      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3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Introduction to IMG &amp; IMG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321041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IMG Europe Ltd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endParaRPr lang="en-US" sz="800" b="1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Founded 2002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UK Based, near London, seamlessly real-time integrated with IMG (US)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Provides worldwide service to brokers and </a:t>
            </a:r>
            <a:r>
              <a:rPr lang="en-US" sz="1800" dirty="0" err="1" smtClean="0"/>
              <a:t>insureds</a:t>
            </a:r>
            <a:r>
              <a:rPr lang="en-US" sz="1800" dirty="0" smtClean="0"/>
              <a:t> outside of the USA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Winner of ‘Best International Private Medical Insurance Provider’ Award 2010, UK ‘Health Insurance Magazine (voted by Brokers)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Highly competitive, innovative and flexible portfolio range UK/EU style plans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Short and Long-Term Plans for Individuals, Families and Groups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Customer Support on IMG US Plans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Plans insured by ‘A’ Rated UK Branch of Sirius International Insurance Corp.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IMGE Regulated by UK ‘ Financial Conduct Authority’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Published Customer Service Charter actively managed on all IMGE Products</a:t>
            </a:r>
            <a:br>
              <a:rPr lang="en-US" sz="1800" dirty="0" smtClean="0"/>
            </a:br>
            <a:r>
              <a:rPr lang="en-US" sz="1800" dirty="0" smtClean="0"/>
              <a:t>Target 95%+: 15 Working Days (GBP/USD/Euro), 20 Other Currencies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800" dirty="0" smtClean="0"/>
              <a:t>UK based international claims customer service team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8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Overview of IMG Europe Plan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67" y="6318326"/>
            <a:ext cx="894784" cy="3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1035925"/>
            <a:ext cx="699135" cy="14573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3322959"/>
            <a:ext cx="1295400" cy="9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68" y="4920262"/>
            <a:ext cx="900313" cy="128050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35952" y="1218008"/>
            <a:ext cx="7717412" cy="1848677"/>
          </a:xfrm>
        </p:spPr>
        <p:txBody>
          <a:bodyPr/>
          <a:lstStyle/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Short-Medium Term Flexible Travel Medical Cover (5 days – 3 years)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u="sng" dirty="0"/>
              <a:t>Any</a:t>
            </a:r>
            <a:r>
              <a:rPr lang="en-US" sz="1600" dirty="0"/>
              <a:t> nationality travelling outside home country (normal country of residence)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Leisure, Business, Student or Diplomatic Travel (Individuals and Groups 5+)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Can be bought if </a:t>
            </a:r>
            <a:r>
              <a:rPr lang="en-US" sz="1600" u="sng" dirty="0" smtClean="0"/>
              <a:t>already travelled </a:t>
            </a:r>
            <a:r>
              <a:rPr lang="en-US" sz="1600" dirty="0" smtClean="0"/>
              <a:t>(after departure/after arrival)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Cover duration can be flexibly extended with continuous coverage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3 Plans : Single Trip, Platinum Single Trip, Annual Multi Trip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35953" y="931418"/>
            <a:ext cx="5077146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err="1" smtClean="0">
                <a:solidFill>
                  <a:srgbClr val="000066"/>
                </a:solidFill>
              </a:rPr>
              <a:t>GlobeHopper</a:t>
            </a:r>
            <a:r>
              <a:rPr lang="en-US" sz="1800" b="1" dirty="0" smtClean="0">
                <a:solidFill>
                  <a:srgbClr val="000066"/>
                </a:solidFill>
              </a:rPr>
              <a:t> Travel Medical Insurance</a:t>
            </a: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925353" y="3194034"/>
            <a:ext cx="6004751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err="1" smtClean="0">
                <a:solidFill>
                  <a:srgbClr val="000066"/>
                </a:solidFill>
              </a:rPr>
              <a:t>GlobalFusion</a:t>
            </a:r>
            <a:r>
              <a:rPr lang="en-US" sz="1800" b="1" dirty="0" smtClean="0">
                <a:solidFill>
                  <a:srgbClr val="000066"/>
                </a:solidFill>
              </a:rPr>
              <a:t> International/Expat Medical Insurance</a:t>
            </a: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925352" y="4811571"/>
            <a:ext cx="6947043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GlobalSelect/GlobalSelect Group</a:t>
            </a: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925352" y="3514673"/>
            <a:ext cx="6559022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Medium-Long-Term Annually Renewable Cover (1+ years)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Comprehensive expat and international private medical insurance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5 Plans – Bronze (new), Silver, Gold, Gold Plus &amp; Platinum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Optional add-on Maternity, Routine Dental &amp; Vision</a:t>
            </a:r>
            <a:endParaRPr lang="en-US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925352" y="5175549"/>
            <a:ext cx="6559022" cy="142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Medium-Long-Term Annually Renewable Cover (1+ years)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Many additional non-medical </a:t>
            </a:r>
            <a:r>
              <a:rPr lang="en-US" sz="1600" dirty="0" err="1" smtClean="0"/>
              <a:t>coverages</a:t>
            </a:r>
            <a:r>
              <a:rPr lang="en-US" sz="1600" dirty="0" smtClean="0"/>
              <a:t> beyond </a:t>
            </a:r>
            <a:r>
              <a:rPr lang="en-US" sz="1600" dirty="0" err="1" smtClean="0"/>
              <a:t>GlobalFusion</a:t>
            </a:r>
            <a:endParaRPr lang="en-US" sz="16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4 Plans – </a:t>
            </a:r>
            <a:r>
              <a:rPr lang="en-US" sz="1600" dirty="0" err="1" smtClean="0"/>
              <a:t>Headstart</a:t>
            </a:r>
            <a:r>
              <a:rPr lang="en-US" sz="1600" dirty="0" smtClean="0"/>
              <a:t>, Basic, Standard and Executive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Optional add-on Maternity (Two Levels)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Groups 2+ Employees, Mix &amp; Match Plans on 10+ Employees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227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GlobalFusion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1133941"/>
            <a:ext cx="1295400" cy="9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25352" y="995715"/>
            <a:ext cx="6803012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Medium-Long-Term Annually Renewable Cover (1+ years)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Individuals &amp; Families (Employers can pay one combined premium)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Comprehensive expat and international private medical insurance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5 Plans – Bronze (new), Silver, Gold, Gold Plus &amp; Platinum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Optional add-on – Maternity and/or Routine Dental &amp; Vision (new)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Choice of Full Medical Underwriting or Moratorium Underwriting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Three Currencies : USD, GBP, Euro, payable by instalments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Annual Excess from Nil to $10,000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Three Areas of Cover :	</a:t>
            </a:r>
            <a:br>
              <a:rPr lang="en-US" sz="1600" dirty="0" smtClean="0"/>
            </a:br>
            <a:r>
              <a:rPr lang="en-US" sz="1600" dirty="0" err="1" smtClean="0"/>
              <a:t>i</a:t>
            </a:r>
            <a:r>
              <a:rPr lang="en-US" sz="1600" dirty="0" smtClean="0"/>
              <a:t>) Europe 	(</a:t>
            </a:r>
            <a:r>
              <a:rPr lang="en-US" sz="1600" dirty="0" err="1" smtClean="0"/>
              <a:t>inc.</a:t>
            </a:r>
            <a:r>
              <a:rPr lang="en-US" sz="1600" dirty="0" smtClean="0"/>
              <a:t> Eastern Europe and CIS)  (New for 2013)</a:t>
            </a:r>
            <a:br>
              <a:rPr lang="en-US" sz="1600" dirty="0" smtClean="0"/>
            </a:br>
            <a:r>
              <a:rPr lang="en-US" sz="1600" dirty="0" smtClean="0"/>
              <a:t>ii) Worldwide	- excluding USA, Canada, China, Hong Kong, 		   	Macau, Japan, Singapore &amp; Taiwan</a:t>
            </a:r>
            <a:br>
              <a:rPr lang="en-US" sz="1600" dirty="0" smtClean="0"/>
            </a:br>
            <a:r>
              <a:rPr lang="en-US" sz="1600" dirty="0" smtClean="0"/>
              <a:t>iii) Worldwide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Available to virtually any nationality worldwide, can include home country cover within Geographical Area (exc. US citizens)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Ability to seek treatment from any hospital, clinic or doctor within the entire area of cover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Plan is fully portable within area of cover without re-underwriting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Up to 2 children under 10 free for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year, 50% discount year 2 (both parents to be insured)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816" y="2242624"/>
            <a:ext cx="1447536" cy="383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Significantly cheaper than many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iPMI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Plans</a:t>
            </a:r>
          </a:p>
          <a:p>
            <a:pPr marL="0" indent="0">
              <a:buClr>
                <a:srgbClr val="333399"/>
              </a:buClr>
              <a:buNone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333399"/>
              </a:buClr>
              <a:buNone/>
            </a:pP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Targeted for 1-5+ years term expats</a:t>
            </a:r>
          </a:p>
          <a:p>
            <a:pPr marL="0" indent="0">
              <a:buClr>
                <a:srgbClr val="333399"/>
              </a:buClr>
              <a:buNone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333399"/>
              </a:buClr>
              <a:buNone/>
            </a:pP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Ideal for internationally mobile citizens as includes home country coverage</a:t>
            </a:r>
          </a:p>
          <a:p>
            <a:pPr marL="0" indent="0">
              <a:buClr>
                <a:srgbClr val="333399"/>
              </a:buClr>
              <a:buNone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333399"/>
              </a:buClr>
              <a:buNone/>
            </a:pP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It’s IMG US </a:t>
            </a:r>
            <a:b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Medical Insurance Plan</a:t>
            </a:r>
            <a:b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evolved &amp; enhanced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0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GlobalFusion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1133941"/>
            <a:ext cx="1295400" cy="9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25352" y="995715"/>
            <a:ext cx="6559022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Bronze Plan</a:t>
            </a:r>
            <a:r>
              <a:rPr lang="en-US" sz="1600" b="1" dirty="0" smtClean="0"/>
              <a:t> “Comprehensive In-Patient </a:t>
            </a:r>
            <a:r>
              <a:rPr lang="en-US" sz="1600" b="1" i="1" dirty="0" smtClean="0"/>
              <a:t>Plus</a:t>
            </a:r>
            <a:r>
              <a:rPr lang="en-US" sz="1600" b="1" dirty="0" smtClean="0"/>
              <a:t> Plan”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Low-Cost Comprehensive In-Patient </a:t>
            </a:r>
            <a:r>
              <a:rPr lang="en-US" sz="1600" i="1" dirty="0" smtClean="0"/>
              <a:t>Plus</a:t>
            </a:r>
            <a:r>
              <a:rPr lang="en-US" sz="1600" dirty="0" smtClean="0"/>
              <a:t> Plan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Comprehensive In-Patient and Day-Patient Cover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No Family Doctor Cover, No Pre-Ex Cover on Bronze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Out-Patient Specialist/Consultation Cover before admission (but NOT dependent upon admission) and follow-up after admission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Includes Out-Patient:  Surgery, Cancer Cover, MRI/CT Scan ++…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87447" y="3169908"/>
            <a:ext cx="6559022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Silver Plan </a:t>
            </a:r>
            <a:r>
              <a:rPr lang="en-US" sz="1600" b="1" dirty="0" smtClean="0"/>
              <a:t>“Budget In &amp; Out-Patient Plan”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Low-Cost Capped Limit Full In-Patient and Out-Patient Plan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Includes Family Doctor Cover, Specialists/Consultants, Wellness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Some benefits have capped limits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25352" y="4458378"/>
            <a:ext cx="6559022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600" b="1" dirty="0" smtClean="0">
                <a:solidFill>
                  <a:srgbClr val="FF9900"/>
                </a:solidFill>
              </a:rPr>
              <a:t>Gold Plan</a:t>
            </a:r>
            <a:r>
              <a:rPr lang="en-US" sz="1600" b="1" dirty="0" smtClean="0"/>
              <a:t> “Comprehensive In &amp; Out-Patient Plan aimed 		    at medium term expats”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Fully Comprehensive In-Patient and Out-Patient Plan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Aimed at short-medium term (up to 3 years) expats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Heavily discounted premium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First three years, the same as Gold Plus Plan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After 3 years, some sections have reduced benefits</a:t>
            </a:r>
          </a:p>
        </p:txBody>
      </p:sp>
    </p:spTree>
    <p:extLst>
      <p:ext uri="{BB962C8B-B14F-4D97-AF65-F5344CB8AC3E}">
        <p14:creationId xmlns:p14="http://schemas.microsoft.com/office/powerpoint/2010/main" xmlns="" val="17601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GlobalFusion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1133941"/>
            <a:ext cx="1295400" cy="9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87447" y="2446689"/>
            <a:ext cx="8394579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Platinum Plan </a:t>
            </a:r>
            <a:r>
              <a:rPr lang="en-US" sz="1600" b="1" dirty="0" smtClean="0"/>
              <a:t>“High Cover, High Personal Service”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Very High Sums Insured Full In-Patient and Out-Patient Plan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err="1" smtClean="0"/>
              <a:t>Personalised</a:t>
            </a:r>
            <a:r>
              <a:rPr lang="en-US" sz="1600" dirty="0" smtClean="0"/>
              <a:t> ‘High Touch’ Service Orientated Plan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u="sng" dirty="0" smtClean="0"/>
              <a:t>Includes</a:t>
            </a:r>
            <a:r>
              <a:rPr lang="en-US" sz="1600" dirty="0" smtClean="0"/>
              <a:t> Full Routine Dental, Vision and Maternity within the premium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Certain eligible pre-ex conditions may be fully covered with no wait period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Additional Platinum Only Covers/Features include:</a:t>
            </a:r>
            <a:br>
              <a:rPr lang="en-US" sz="1600" dirty="0" smtClean="0"/>
            </a:br>
            <a:r>
              <a:rPr lang="en-US" sz="1600" dirty="0" smtClean="0"/>
              <a:t>Remote Transportation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High School Sports Injury</a:t>
            </a:r>
            <a:br>
              <a:rPr lang="en-US" sz="1600" dirty="0"/>
            </a:br>
            <a:r>
              <a:rPr lang="en-US" sz="1600" dirty="0" smtClean="0"/>
              <a:t>Global Concierge and Assistance Service</a:t>
            </a:r>
            <a:br>
              <a:rPr lang="en-US" sz="1600" dirty="0" smtClean="0"/>
            </a:br>
            <a:r>
              <a:rPr lang="en-US" sz="1600" dirty="0" smtClean="0"/>
              <a:t>Medical Information Service</a:t>
            </a:r>
            <a:br>
              <a:rPr lang="en-US" sz="1600" dirty="0" smtClean="0"/>
            </a:br>
            <a:r>
              <a:rPr lang="en-US" sz="1600" dirty="0" smtClean="0"/>
              <a:t>Political </a:t>
            </a:r>
            <a:r>
              <a:rPr lang="en-US" sz="1600" dirty="0" err="1" smtClean="0"/>
              <a:t>Evac</a:t>
            </a:r>
            <a:r>
              <a:rPr lang="en-US" sz="1600" dirty="0" smtClean="0"/>
              <a:t> &amp; </a:t>
            </a:r>
            <a:r>
              <a:rPr lang="en-US" sz="1600" dirty="0" err="1" smtClean="0"/>
              <a:t>Repat</a:t>
            </a:r>
            <a:endParaRPr lang="en-US" sz="1600" dirty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Optional Add-Ons:</a:t>
            </a:r>
            <a:br>
              <a:rPr lang="en-US" sz="1600" dirty="0" smtClean="0"/>
            </a:br>
            <a:r>
              <a:rPr lang="en-US" sz="1600" dirty="0" smtClean="0"/>
              <a:t>Increased Terrorism Cover</a:t>
            </a:r>
            <a:br>
              <a:rPr lang="en-US" sz="1600" dirty="0" smtClean="0"/>
            </a:br>
            <a:r>
              <a:rPr lang="en-US" sz="1600" dirty="0" smtClean="0"/>
              <a:t>Adventure &amp; Extreme Sports (Non-Professional)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87447" y="973660"/>
            <a:ext cx="6559022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600" b="1" dirty="0" smtClean="0">
                <a:solidFill>
                  <a:srgbClr val="FF9900"/>
                </a:solidFill>
              </a:rPr>
              <a:t>Gold Plus Plan</a:t>
            </a:r>
            <a:r>
              <a:rPr lang="en-US" sz="1600" b="1" dirty="0" smtClean="0"/>
              <a:t> “Comprehensive In &amp; Out-Patient Plan”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Fully Comprehensive In-Patient and Out-Patient Plan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Aimed at long-term expats 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Comprehensive Level benefits for the full term</a:t>
            </a:r>
          </a:p>
        </p:txBody>
      </p:sp>
    </p:spTree>
    <p:extLst>
      <p:ext uri="{BB962C8B-B14F-4D97-AF65-F5344CB8AC3E}">
        <p14:creationId xmlns:p14="http://schemas.microsoft.com/office/powerpoint/2010/main" xmlns="" val="3442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err="1" smtClean="0"/>
              <a:t>GlobalFusion</a:t>
            </a:r>
            <a:r>
              <a:rPr lang="en-US" dirty="0" smtClean="0"/>
              <a:t> : All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67" y="6318326"/>
            <a:ext cx="894784" cy="3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1133941"/>
            <a:ext cx="1295400" cy="9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87447" y="1133941"/>
            <a:ext cx="6671644" cy="9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99"/>
              </a:buClr>
              <a:buNone/>
            </a:pPr>
            <a:r>
              <a:rPr lang="en-US" sz="1600" b="1" i="1" dirty="0" smtClean="0"/>
              <a:t>The IMGE FMU Difference </a:t>
            </a:r>
            <a:r>
              <a:rPr lang="en-US" sz="1600" dirty="0" smtClean="0"/>
              <a:t>: Declared and accepted Pre-Ex Medical Conditions are covered </a:t>
            </a:r>
            <a:r>
              <a:rPr lang="en-US" sz="1600" u="sng" dirty="0" smtClean="0"/>
              <a:t>without</a:t>
            </a:r>
            <a:r>
              <a:rPr lang="en-US" sz="1600" dirty="0" smtClean="0"/>
              <a:t> additional loading, after two years membership fixed wait period, up to sub-limits (irrespective of treatment in the first two years of the plan).</a:t>
            </a:r>
            <a:r>
              <a:rPr lang="en-US" sz="600" dirty="0" smtClean="0"/>
              <a:t/>
            </a:r>
            <a:br>
              <a:rPr lang="en-US" sz="600" dirty="0" smtClean="0"/>
            </a:br>
            <a:endParaRPr lang="en-US" sz="600" dirty="0" smtClean="0"/>
          </a:p>
          <a:p>
            <a:pPr marL="0" indent="0">
              <a:buClr>
                <a:srgbClr val="333399"/>
              </a:buClr>
              <a:buNone/>
            </a:pPr>
            <a:r>
              <a:rPr lang="en-US" sz="1600" dirty="0" smtClean="0"/>
              <a:t>Revised and more relaxed Pre-Ex Medical Condition Definition (2013)</a:t>
            </a:r>
            <a:endParaRPr lang="en-US" sz="600" dirty="0"/>
          </a:p>
          <a:p>
            <a:pPr marL="0" indent="0">
              <a:buClr>
                <a:srgbClr val="333399"/>
              </a:buClr>
              <a:buNone/>
            </a:pPr>
            <a:endParaRPr lang="en-US" sz="600" dirty="0"/>
          </a:p>
          <a:p>
            <a:pPr marL="0" indent="0">
              <a:buClr>
                <a:srgbClr val="333399"/>
              </a:buClr>
              <a:buNone/>
            </a:pPr>
            <a:r>
              <a:rPr lang="en-US" sz="1600" dirty="0" smtClean="0"/>
              <a:t>New Business Premiums very competitive with Renewal Rates being pooled category based for each customer based on a range of factors that determine which category of renewal the insured falls into (age, location, excess, claims history).</a:t>
            </a:r>
            <a:endParaRPr lang="en-US" sz="600" dirty="0" smtClean="0"/>
          </a:p>
          <a:p>
            <a:pPr marL="0" indent="0">
              <a:buClr>
                <a:srgbClr val="333399"/>
              </a:buClr>
              <a:buNone/>
            </a:pPr>
            <a:r>
              <a:rPr lang="en-US" sz="600" dirty="0"/>
              <a:t/>
            </a:r>
            <a:br>
              <a:rPr lang="en-US" sz="600" dirty="0"/>
            </a:br>
            <a:r>
              <a:rPr lang="en-US" sz="1600" dirty="0" smtClean="0"/>
              <a:t>180 Day Exclusion for small list of certain common ‘pre-ex’ conditions.</a:t>
            </a:r>
            <a:endParaRPr lang="en-US" sz="600" dirty="0" smtClean="0"/>
          </a:p>
          <a:p>
            <a:pPr marL="0" indent="0">
              <a:buClr>
                <a:srgbClr val="333399"/>
              </a:buClr>
              <a:buNone/>
            </a:pPr>
            <a:endParaRPr lang="en-US" sz="600" dirty="0"/>
          </a:p>
          <a:p>
            <a:pPr marL="0" indent="0">
              <a:buClr>
                <a:srgbClr val="333399"/>
              </a:buClr>
              <a:buNone/>
            </a:pPr>
            <a:r>
              <a:rPr lang="en-US" sz="1600" dirty="0" smtClean="0"/>
              <a:t>Life-Time Cover: Join by age 65, and at 75 guaranteed transfer without re-underwriting to </a:t>
            </a:r>
            <a:r>
              <a:rPr lang="en-US" sz="1600" dirty="0" err="1" smtClean="0"/>
              <a:t>GlobalFusion</a:t>
            </a:r>
            <a:r>
              <a:rPr lang="en-US" sz="1600" dirty="0" smtClean="0"/>
              <a:t> Senior Plan. Join after 65 and cover terminates at 75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Birthday.</a:t>
            </a:r>
          </a:p>
          <a:p>
            <a:pPr marL="0" indent="0">
              <a:buClr>
                <a:srgbClr val="333399"/>
              </a:buClr>
              <a:buNone/>
            </a:pPr>
            <a:r>
              <a:rPr lang="en-US" sz="1600" u="sng" dirty="0"/>
              <a:t>Optional Add-Ons:</a:t>
            </a:r>
            <a:br>
              <a:rPr lang="en-US" sz="1600" u="sng" dirty="0"/>
            </a:br>
            <a:r>
              <a:rPr lang="en-US" sz="1600" dirty="0"/>
              <a:t>Global Personal Accident Plan</a:t>
            </a:r>
          </a:p>
          <a:p>
            <a:pPr marL="0" indent="0">
              <a:buClr>
                <a:srgbClr val="333399"/>
              </a:buClr>
              <a:buNone/>
            </a:pPr>
            <a:r>
              <a:rPr lang="en-US" sz="1600" dirty="0"/>
              <a:t>Hospital Income Plan</a:t>
            </a:r>
            <a:br>
              <a:rPr lang="en-US" sz="1600" dirty="0"/>
            </a:br>
            <a:r>
              <a:rPr lang="en-US" sz="1600" dirty="0"/>
              <a:t>Additional Sports Cover 	(Platinum Plan Only)</a:t>
            </a:r>
          </a:p>
          <a:p>
            <a:pPr marL="0" indent="0">
              <a:buClr>
                <a:srgbClr val="333399"/>
              </a:buClr>
              <a:buNone/>
            </a:pPr>
            <a:r>
              <a:rPr lang="en-US" sz="1600" dirty="0"/>
              <a:t>Additional Terrorism Cover 	(Platinum Plan Only)</a:t>
            </a:r>
            <a:endParaRPr lang="en-US" sz="600" dirty="0"/>
          </a:p>
          <a:p>
            <a:pPr marL="0" indent="0">
              <a:buClr>
                <a:srgbClr val="333399"/>
              </a:buClr>
              <a:buNone/>
            </a:pPr>
            <a:endParaRPr lang="en-US" sz="600" dirty="0"/>
          </a:p>
          <a:p>
            <a:pPr marL="0" indent="0">
              <a:buClr>
                <a:srgbClr val="333399"/>
              </a:buCl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785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6" y="215456"/>
            <a:ext cx="8229600" cy="715962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GlobeHopper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AC141-9113-4D99-B9E0-F3A075C9EA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44" y="6360175"/>
            <a:ext cx="651851" cy="3169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67" y="6318326"/>
            <a:ext cx="894784" cy="3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16" y="828107"/>
            <a:ext cx="699135" cy="14573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5953" y="1236861"/>
            <a:ext cx="7717412" cy="1603780"/>
          </a:xfrm>
        </p:spPr>
        <p:txBody>
          <a:bodyPr/>
          <a:lstStyle/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Individuals, families and groups of any nationality looking for ‘flexible’ international and expatriate travel medical coverage</a:t>
            </a:r>
            <a:endParaRPr lang="en-US" sz="8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Ideal for </a:t>
            </a:r>
            <a:r>
              <a:rPr lang="en-US" sz="1600" dirty="0" err="1" smtClean="0"/>
              <a:t>travellers</a:t>
            </a:r>
            <a:r>
              <a:rPr lang="en-US" sz="1600" dirty="0" smtClean="0"/>
              <a:t> and short-term expats who will be retaining a home to return to back in their home country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Protection from unexpected medical costs (&amp; more) outside of home country (where you normally live)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Short-medium and extendable travel durations from 5 days to 3 years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r>
              <a:rPr lang="en-US" sz="1600" dirty="0" smtClean="0"/>
              <a:t>In addition to standard travel cover outside of home country, it is also suited to:</a:t>
            </a: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600" dirty="0" smtClean="0"/>
              <a:t>- People who have already travelled and forgotten cover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600" dirty="0" smtClean="0"/>
              <a:t>- People who have arrived and forgotten cover, or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600" dirty="0" smtClean="0"/>
              <a:t>- Aren’t sure of their exact trip duration overseas and need extendable cover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600" dirty="0" smtClean="0"/>
              <a:t>- Want to be able to pop home mid-trip</a:t>
            </a:r>
            <a:endParaRPr lang="en-US" sz="1600" dirty="0"/>
          </a:p>
          <a:p>
            <a:pPr marL="0" indent="0">
              <a:buClr>
                <a:srgbClr val="333399"/>
              </a:buClr>
              <a:buNone/>
            </a:pPr>
            <a:endParaRPr lang="en-US" sz="1600" b="1" i="1" dirty="0" smtClean="0"/>
          </a:p>
          <a:p>
            <a:pPr marL="0" indent="0">
              <a:buClr>
                <a:srgbClr val="333399"/>
              </a:buClr>
              <a:buNone/>
            </a:pPr>
            <a:r>
              <a:rPr lang="en-US" sz="1600" b="1" i="1" dirty="0" smtClean="0"/>
              <a:t>“It does many things that ‘standard’ travel insurance simply won’t do…”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35953" y="817416"/>
            <a:ext cx="5077146" cy="4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Who is it for?</a:t>
            </a:r>
            <a:endParaRPr lang="en-US" sz="1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6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25352</TotalTime>
  <Words>985</Words>
  <Application>Microsoft Office PowerPoint</Application>
  <PresentationFormat>Προβολή στην οθόνη (4:3)</PresentationFormat>
  <Paragraphs>192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Default Design</vt:lpstr>
      <vt:lpstr>Διαφάνεια 1</vt:lpstr>
      <vt:lpstr>Introduction to IMG &amp; IMG Europe</vt:lpstr>
      <vt:lpstr>Introduction to IMG &amp; IMG Europe</vt:lpstr>
      <vt:lpstr>Overview of IMG Europe Plan Range</vt:lpstr>
      <vt:lpstr>Introduction To GlobalFusion</vt:lpstr>
      <vt:lpstr>Introduction To GlobalFusion</vt:lpstr>
      <vt:lpstr>Introduction To GlobalFusion</vt:lpstr>
      <vt:lpstr>GlobalFusion : All Plans</vt:lpstr>
      <vt:lpstr>Introduction To GlobeHopper</vt:lpstr>
      <vt:lpstr>GlobeHopper Key Selling Features</vt:lpstr>
      <vt:lpstr>GlobeHopper Key Selling Features</vt:lpstr>
      <vt:lpstr>GlobeHopper vs. Patriot</vt:lpstr>
      <vt:lpstr>GlobalSelect &amp; GlobalSelect Group</vt:lpstr>
      <vt:lpstr>Thank You  For fast and efficient support, questions &amp; quotes: sales@imgeurope.co.uk   Call Andrew, Heidi &amp; James: IMG Europe - UK +44 1444 46 55 55 </vt:lpstr>
    </vt:vector>
  </TitlesOfParts>
  <Company>International Medical Group,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</dc:title>
  <dc:creator>Nielsen, Kristoffer</dc:creator>
  <cp:lastModifiedBy>love</cp:lastModifiedBy>
  <cp:revision>691</cp:revision>
  <cp:lastPrinted>2014-01-29T15:12:50Z</cp:lastPrinted>
  <dcterms:created xsi:type="dcterms:W3CDTF">2012-10-18T20:24:23Z</dcterms:created>
  <dcterms:modified xsi:type="dcterms:W3CDTF">2015-08-28T17:39:19Z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-629166350</vt:i4>
  </property>
  <property fmtid="{D5CDD505-2E9C-101B-9397-08002B2CF9AE}" pid="3" name="_NewReviewCycle">
    <vt:lpwstr/>
  </property>
  <property fmtid="{D5CDD505-2E9C-101B-9397-08002B2CF9AE}" pid="4" name="_EmailSubject">
    <vt:lpwstr>Presentation IMG Globalfusion </vt:lpwstr>
  </property>
  <property fmtid="{D5CDD505-2E9C-101B-9397-08002B2CF9AE}" pid="5" name="_AuthorEmailDisplayName">
    <vt:lpwstr>Tolman, Andrew</vt:lpwstr>
  </property>
  <property fmtid="{D5CDD505-2E9C-101B-9397-08002B2CF9AE}" pid="6" name="_PreviousAdHocReviewCycleID">
    <vt:i4>-853175139</vt:i4>
  </property>
  <property fmtid="{D5CDD505-2E9C-101B-9397-08002B2CF9AE}" pid="7" name="_AuthorEmail">
    <vt:lpwstr>Andrew.Tolman@imgeurope.co.uk</vt:lpwstr>
  </property>
</Properties>
</file>